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424" r:id="rId3"/>
    <p:sldId id="426" r:id="rId4"/>
    <p:sldId id="425" r:id="rId5"/>
    <p:sldId id="421" r:id="rId6"/>
    <p:sldId id="358" r:id="rId7"/>
    <p:sldId id="427" r:id="rId8"/>
    <p:sldId id="396" r:id="rId9"/>
    <p:sldId id="354" r:id="rId10"/>
    <p:sldId id="406" r:id="rId11"/>
    <p:sldId id="356" r:id="rId12"/>
    <p:sldId id="428" r:id="rId13"/>
    <p:sldId id="429" r:id="rId14"/>
    <p:sldId id="431" r:id="rId15"/>
    <p:sldId id="391" r:id="rId16"/>
    <p:sldId id="433" r:id="rId17"/>
    <p:sldId id="432" r:id="rId18"/>
    <p:sldId id="333" r:id="rId19"/>
    <p:sldId id="301" r:id="rId20"/>
    <p:sldId id="328" r:id="rId21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CC0099"/>
    <a:srgbClr val="00FFFF"/>
    <a:srgbClr val="FF330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6334" autoAdjust="0"/>
  </p:normalViewPr>
  <p:slideViewPr>
    <p:cSldViewPr>
      <p:cViewPr>
        <p:scale>
          <a:sx n="66" d="100"/>
          <a:sy n="66" d="100"/>
        </p:scale>
        <p:origin x="-414" y="-1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&#1044;&#1080;&#1072;&#1075;&#1088;&#1072;&#1084;&#1084;&#1072;%20&#1074;%20Microsoft%20PowerPoint" TargetMode="External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&#1044;&#1080;&#1072;&#1075;&#1088;&#1072;&#1084;&#1084;&#1072;%20&#1074;%20Microsoft%20PowerPoint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2.2222222222222223E-2"/>
                  <c:y val="-6.4814814814814811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42</a:t>
                    </a:r>
                    <a:r>
                      <a:rPr lang="ru-RU" sz="2000" dirty="0" smtClean="0"/>
                      <a:t>чел</a:t>
                    </a:r>
                    <a:endParaRPr lang="en-US" sz="2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444444444444445E-2"/>
                  <c:y val="-6.4332531350247885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55</a:t>
                    </a:r>
                    <a:r>
                      <a:rPr lang="ru-RU" sz="2000" dirty="0" smtClean="0"/>
                      <a:t>чел</a:t>
                    </a:r>
                    <a:endParaRPr lang="en-US" sz="2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Лист3!$A$24:$A$25</c:f>
              <c:strCache>
                <c:ptCount val="2"/>
                <c:pt idx="0">
                  <c:v>2015г.</c:v>
                </c:pt>
                <c:pt idx="1">
                  <c:v>2016г.</c:v>
                </c:pt>
              </c:strCache>
            </c:strRef>
          </c:cat>
          <c:val>
            <c:numRef>
              <c:f>Лист3!$B$24:$B$25</c:f>
              <c:numCache>
                <c:formatCode>General</c:formatCode>
                <c:ptCount val="2"/>
                <c:pt idx="0">
                  <c:v>42</c:v>
                </c:pt>
                <c:pt idx="1">
                  <c:v>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0567040"/>
        <c:axId val="90568576"/>
        <c:axId val="0"/>
      </c:bar3DChart>
      <c:catAx>
        <c:axId val="905670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90568576"/>
        <c:crosses val="autoZero"/>
        <c:auto val="1"/>
        <c:lblAlgn val="ctr"/>
        <c:lblOffset val="100"/>
        <c:noMultiLvlLbl val="0"/>
      </c:catAx>
      <c:valAx>
        <c:axId val="90568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056704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Microsoft PowerPoint]Лист2'!$D$16:$D$19</c:f>
              <c:strCache>
                <c:ptCount val="4"/>
                <c:pt idx="0">
                  <c:v>2013 г.</c:v>
                </c:pt>
                <c:pt idx="1">
                  <c:v>2014 г.</c:v>
                </c:pt>
                <c:pt idx="2">
                  <c:v>2015 г.</c:v>
                </c:pt>
                <c:pt idx="3">
                  <c:v>2016 г.</c:v>
                </c:pt>
              </c:strCache>
            </c:strRef>
          </c:cat>
          <c:val>
            <c:numRef>
              <c:f>'[Диаграмма в Microsoft PowerPoint]Лист2'!$E$16:$E$19</c:f>
              <c:numCache>
                <c:formatCode>General</c:formatCode>
                <c:ptCount val="4"/>
                <c:pt idx="0">
                  <c:v>994</c:v>
                </c:pt>
                <c:pt idx="1">
                  <c:v>1002</c:v>
                </c:pt>
                <c:pt idx="2">
                  <c:v>1013</c:v>
                </c:pt>
                <c:pt idx="3">
                  <c:v>1054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040256"/>
        <c:axId val="141046144"/>
      </c:barChart>
      <c:catAx>
        <c:axId val="1410402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1046144"/>
        <c:crosses val="autoZero"/>
        <c:auto val="1"/>
        <c:lblAlgn val="ctr"/>
        <c:lblOffset val="100"/>
        <c:noMultiLvlLbl val="0"/>
      </c:catAx>
      <c:valAx>
        <c:axId val="141046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104025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0.11680846666754541"/>
                  <c:y val="-6.1955237296865959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C00000"/>
                        </a:solidFill>
                      </a:rPr>
                      <a:t>40,1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1508843650140568"/>
                  <c:y val="-5.002369265367821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C00000"/>
                        </a:solidFill>
                      </a:rPr>
                      <a:t>40,4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4498153689138119"/>
                  <c:y val="3.7088050822635867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C00000"/>
                        </a:solidFill>
                      </a:rPr>
                      <a:t>41,5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3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Лист4!$A$22:$A$24</c:f>
              <c:strCache>
                <c:ptCount val="3"/>
                <c:pt idx="0">
                  <c:v>2014 г.</c:v>
                </c:pt>
                <c:pt idx="1">
                  <c:v>2015 г.</c:v>
                </c:pt>
                <c:pt idx="2">
                  <c:v>2016 г.</c:v>
                </c:pt>
              </c:strCache>
            </c:strRef>
          </c:cat>
          <c:val>
            <c:numRef>
              <c:f>Лист4!$B$22:$B$24</c:f>
              <c:numCache>
                <c:formatCode>General</c:formatCode>
                <c:ptCount val="3"/>
                <c:pt idx="0">
                  <c:v>40.1</c:v>
                </c:pt>
                <c:pt idx="1">
                  <c:v>40.4</c:v>
                </c:pt>
                <c:pt idx="2">
                  <c:v>41.5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1961984"/>
        <c:axId val="91967872"/>
        <c:axId val="0"/>
      </c:bar3DChart>
      <c:catAx>
        <c:axId val="919619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91967872"/>
        <c:crosses val="autoZero"/>
        <c:auto val="1"/>
        <c:lblAlgn val="ctr"/>
        <c:lblOffset val="100"/>
        <c:noMultiLvlLbl val="0"/>
      </c:catAx>
      <c:valAx>
        <c:axId val="91967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196198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1.3888888888888888E-2"/>
                  <c:y val="-7.407407407407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666666666666666E-2"/>
                  <c:y val="-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777777777777776E-2"/>
                  <c:y val="-2.7777777777777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3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Лист3!$A$20:$A$22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Лист3!$B$20:$B$22</c:f>
              <c:numCache>
                <c:formatCode>General</c:formatCode>
                <c:ptCount val="3"/>
                <c:pt idx="0">
                  <c:v>55.18</c:v>
                </c:pt>
                <c:pt idx="1">
                  <c:v>60.88</c:v>
                </c:pt>
                <c:pt idx="2">
                  <c:v>63.35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2465408"/>
        <c:axId val="104650624"/>
        <c:axId val="0"/>
      </c:bar3DChart>
      <c:catAx>
        <c:axId val="924654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4650624"/>
        <c:crosses val="autoZero"/>
        <c:auto val="1"/>
        <c:lblAlgn val="ctr"/>
        <c:lblOffset val="100"/>
        <c:noMultiLvlLbl val="0"/>
      </c:catAx>
      <c:valAx>
        <c:axId val="104650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246540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1.6666666666666666E-2"/>
                  <c:y val="-7.407407407407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888888888888888E-2"/>
                  <c:y val="-5.55555555555555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3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Лист4!$A$13:$A$14</c:f>
              <c:strCache>
                <c:ptCount val="2"/>
                <c:pt idx="0">
                  <c:v>2015 г.</c:v>
                </c:pt>
                <c:pt idx="1">
                  <c:v>2016 г.</c:v>
                </c:pt>
              </c:strCache>
            </c:strRef>
          </c:cat>
          <c:val>
            <c:numRef>
              <c:f>Лист4!$B$13:$B$14</c:f>
              <c:numCache>
                <c:formatCode>General</c:formatCode>
                <c:ptCount val="2"/>
                <c:pt idx="0">
                  <c:v>3.76</c:v>
                </c:pt>
                <c:pt idx="1">
                  <c:v>4.21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2895104"/>
        <c:axId val="92896640"/>
        <c:axId val="0"/>
      </c:bar3DChart>
      <c:catAx>
        <c:axId val="928951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92896640"/>
        <c:crosses val="autoZero"/>
        <c:auto val="1"/>
        <c:lblAlgn val="ctr"/>
        <c:lblOffset val="100"/>
        <c:noMultiLvlLbl val="0"/>
      </c:catAx>
      <c:valAx>
        <c:axId val="92896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289510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2.7777777777777779E-3"/>
                  <c:y val="-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666666666666666E-2"/>
                  <c:y val="-4.1666666666666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777777777777779E-3"/>
                  <c:y val="-5.555555555555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Лист4!$A$27:$A$29</c:f>
              <c:strCache>
                <c:ptCount val="3"/>
                <c:pt idx="0">
                  <c:v>2014 г.</c:v>
                </c:pt>
                <c:pt idx="1">
                  <c:v>2015 г.</c:v>
                </c:pt>
                <c:pt idx="2">
                  <c:v>2016 г.</c:v>
                </c:pt>
              </c:strCache>
            </c:strRef>
          </c:cat>
          <c:val>
            <c:numRef>
              <c:f>Лист4!$B$27:$B$29</c:f>
              <c:numCache>
                <c:formatCode>General</c:formatCode>
                <c:ptCount val="3"/>
                <c:pt idx="0">
                  <c:v>39.200000000000003</c:v>
                </c:pt>
                <c:pt idx="1">
                  <c:v>47</c:v>
                </c:pt>
                <c:pt idx="2">
                  <c:v>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3074176"/>
        <c:axId val="93075712"/>
        <c:axId val="0"/>
      </c:bar3DChart>
      <c:catAx>
        <c:axId val="930741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93075712"/>
        <c:crosses val="autoZero"/>
        <c:auto val="1"/>
        <c:lblAlgn val="ctr"/>
        <c:lblOffset val="100"/>
        <c:noMultiLvlLbl val="0"/>
      </c:catAx>
      <c:valAx>
        <c:axId val="930757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307417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9.5355745169241196E-2"/>
          <c:w val="0.61140991518183807"/>
          <c:h val="0.90464425483075883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8.7332729313601171E-2"/>
                  <c:y val="0.357873384259346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042372686559731E-2"/>
                  <c:y val="-0.295978052268151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744402441874275E-2"/>
                  <c:y val="-1.8794097725262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3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Лист3!$A$25:$A$27</c:f>
              <c:strCache>
                <c:ptCount val="3"/>
                <c:pt idx="0">
                  <c:v>высшие  учебные заведения</c:v>
                </c:pt>
                <c:pt idx="1">
                  <c:v>учреждения среднего профессионального образования</c:v>
                </c:pt>
                <c:pt idx="2">
                  <c:v>призваны  в  ряды ВС РФ</c:v>
                </c:pt>
              </c:strCache>
            </c:strRef>
          </c:cat>
          <c:val>
            <c:numRef>
              <c:f>Лист3!$B$25:$B$27</c:f>
              <c:numCache>
                <c:formatCode>General</c:formatCode>
                <c:ptCount val="3"/>
                <c:pt idx="0">
                  <c:v>21</c:v>
                </c:pt>
                <c:pt idx="1">
                  <c:v>23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20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750626473601697E-2"/>
          <c:y val="4.6545682958303768E-2"/>
          <c:w val="0.84125990831936548"/>
          <c:h val="0.49782771532329739"/>
        </c:manualLayout>
      </c:layout>
      <c:pie3DChart>
        <c:varyColors val="1"/>
        <c:ser>
          <c:idx val="0"/>
          <c:order val="0"/>
          <c:explosion val="25"/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rgbClr val="009900"/>
              </a:solidFill>
            </c:spPr>
          </c:dPt>
          <c:dLbls>
            <c:dLbl>
              <c:idx val="2"/>
              <c:layout>
                <c:manualLayout>
                  <c:x val="4.9871741800378344E-2"/>
                  <c:y val="3.17550788566528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3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Лист1!$K$5:$K$7</c:f>
              <c:strCache>
                <c:ptCount val="3"/>
                <c:pt idx="0">
                  <c:v> не допущены до экзаменов и оставлены на повторный курс обучения </c:v>
                </c:pt>
                <c:pt idx="1">
                  <c:v>  учеников с ОВЗ сдавали экзамены в щадящем режиме</c:v>
                </c:pt>
                <c:pt idx="2">
                  <c:v>  (ребенок-инвалид) получил свидетельство об обучении, сдав экзамен по трудовому обучению.</c:v>
                </c:pt>
              </c:strCache>
            </c:strRef>
          </c:cat>
          <c:val>
            <c:numRef>
              <c:f>Лист1!$L$5:$L$7</c:f>
              <c:numCache>
                <c:formatCode>General</c:formatCode>
                <c:ptCount val="3"/>
                <c:pt idx="0">
                  <c:v>4</c:v>
                </c:pt>
                <c:pt idx="1">
                  <c:v>5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"/>
          <c:y val="0.55411898677924676"/>
          <c:w val="1"/>
          <c:h val="0.34523182320019996"/>
        </c:manualLayout>
      </c:layout>
      <c:overlay val="0"/>
      <c:txPr>
        <a:bodyPr/>
        <a:lstStyle/>
        <a:p>
          <a:pPr>
            <a:defRPr sz="18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'[Диаграмма в Microsoft PowerPoint]Лист3'!$A$28</c:f>
              <c:strCache>
                <c:ptCount val="1"/>
                <c:pt idx="0">
                  <c:v>2014г.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Microsoft PowerPoint]Лист3'!$B$27:$C$27</c:f>
              <c:strCache>
                <c:ptCount val="2"/>
                <c:pt idx="0">
                  <c:v>русский язык</c:v>
                </c:pt>
                <c:pt idx="1">
                  <c:v>математика</c:v>
                </c:pt>
              </c:strCache>
            </c:strRef>
          </c:cat>
          <c:val>
            <c:numRef>
              <c:f>'[Диаграмма в Microsoft PowerPoint]Лист3'!$B$28:$C$28</c:f>
              <c:numCache>
                <c:formatCode>General</c:formatCode>
                <c:ptCount val="2"/>
                <c:pt idx="0">
                  <c:v>25.51</c:v>
                </c:pt>
                <c:pt idx="1">
                  <c:v>9.18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PowerPoint]Лист3'!$A$29</c:f>
              <c:strCache>
                <c:ptCount val="1"/>
                <c:pt idx="0">
                  <c:v>2015г.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 sz="2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Microsoft PowerPoint]Лист3'!$B$27:$C$27</c:f>
              <c:strCache>
                <c:ptCount val="2"/>
                <c:pt idx="0">
                  <c:v>русский язык</c:v>
                </c:pt>
                <c:pt idx="1">
                  <c:v>математика</c:v>
                </c:pt>
              </c:strCache>
            </c:strRef>
          </c:cat>
          <c:val>
            <c:numRef>
              <c:f>'[Диаграмма в Microsoft PowerPoint]Лист3'!$B$29:$C$29</c:f>
              <c:numCache>
                <c:formatCode>General</c:formatCode>
                <c:ptCount val="2"/>
                <c:pt idx="0">
                  <c:v>47.5</c:v>
                </c:pt>
                <c:pt idx="1">
                  <c:v>24.2</c:v>
                </c:pt>
              </c:numCache>
            </c:numRef>
          </c:val>
        </c:ser>
        <c:ser>
          <c:idx val="2"/>
          <c:order val="2"/>
          <c:tx>
            <c:strRef>
              <c:f>'[Диаграмма в Microsoft PowerPoint]Лист3'!$A$30</c:f>
              <c:strCache>
                <c:ptCount val="1"/>
                <c:pt idx="0">
                  <c:v>2016г.</c:v>
                </c:pt>
              </c:strCache>
            </c:strRef>
          </c:tx>
          <c:spPr>
            <a:solidFill>
              <a:srgbClr val="009900"/>
            </a:solidFill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24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24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Microsoft PowerPoint]Лист3'!$B$27:$C$27</c:f>
              <c:strCache>
                <c:ptCount val="2"/>
                <c:pt idx="0">
                  <c:v>русский язык</c:v>
                </c:pt>
                <c:pt idx="1">
                  <c:v>математика</c:v>
                </c:pt>
              </c:strCache>
            </c:strRef>
          </c:cat>
          <c:val>
            <c:numRef>
              <c:f>'[Диаграмма в Microsoft PowerPoint]Лист3'!$B$30:$C$30</c:f>
              <c:numCache>
                <c:formatCode>General</c:formatCode>
                <c:ptCount val="2"/>
                <c:pt idx="0">
                  <c:v>57.6</c:v>
                </c:pt>
                <c:pt idx="1">
                  <c:v>54.5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434752"/>
        <c:axId val="151436288"/>
      </c:barChart>
      <c:catAx>
        <c:axId val="1514347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1436288"/>
        <c:crosses val="autoZero"/>
        <c:auto val="1"/>
        <c:lblAlgn val="ctr"/>
        <c:lblOffset val="100"/>
        <c:noMultiLvlLbl val="0"/>
      </c:catAx>
      <c:valAx>
        <c:axId val="151436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143475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0797440"/>
        <c:axId val="140798976"/>
        <c:axId val="0"/>
      </c:bar3DChart>
      <c:catAx>
        <c:axId val="1407974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40798976"/>
        <c:crosses val="autoZero"/>
        <c:auto val="1"/>
        <c:lblAlgn val="ctr"/>
        <c:lblOffset val="100"/>
        <c:noMultiLvlLbl val="0"/>
      </c:catAx>
      <c:valAx>
        <c:axId val="140798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079744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1015"/>
          </a:xfrm>
          <a:prstGeom prst="rect">
            <a:avLst/>
          </a:prstGeom>
        </p:spPr>
        <p:txBody>
          <a:bodyPr vert="horz" lIns="92738" tIns="46369" rIns="92738" bIns="4636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1015"/>
          </a:xfrm>
          <a:prstGeom prst="rect">
            <a:avLst/>
          </a:prstGeom>
        </p:spPr>
        <p:txBody>
          <a:bodyPr vert="horz" lIns="92738" tIns="46369" rIns="92738" bIns="46369" rtlCol="0"/>
          <a:lstStyle>
            <a:lvl1pPr algn="r">
              <a:defRPr sz="1200"/>
            </a:lvl1pPr>
          </a:lstStyle>
          <a:p>
            <a:fld id="{8E1C119C-8592-4196-AD4E-8639C0B929BC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38" tIns="46369" rIns="92738" bIns="4636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2"/>
            <a:ext cx="5510530" cy="4509135"/>
          </a:xfrm>
          <a:prstGeom prst="rect">
            <a:avLst/>
          </a:prstGeom>
        </p:spPr>
        <p:txBody>
          <a:bodyPr vert="horz" lIns="92738" tIns="46369" rIns="92738" bIns="4636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517546"/>
            <a:ext cx="2984870" cy="501015"/>
          </a:xfrm>
          <a:prstGeom prst="rect">
            <a:avLst/>
          </a:prstGeom>
        </p:spPr>
        <p:txBody>
          <a:bodyPr vert="horz" lIns="92738" tIns="46369" rIns="92738" bIns="4636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9" y="9517546"/>
            <a:ext cx="2984870" cy="501015"/>
          </a:xfrm>
          <a:prstGeom prst="rect">
            <a:avLst/>
          </a:prstGeom>
        </p:spPr>
        <p:txBody>
          <a:bodyPr vert="horz" lIns="92738" tIns="46369" rIns="92738" bIns="46369" rtlCol="0" anchor="b"/>
          <a:lstStyle>
            <a:lvl1pPr algn="r">
              <a:defRPr sz="1200"/>
            </a:lvl1pPr>
          </a:lstStyle>
          <a:p>
            <a:fld id="{47433609-1D96-4FCB-92AD-A7C253430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733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7000">
              <a:srgbClr val="85C2FF"/>
            </a:gs>
            <a:gs pos="48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fipi.ru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hop.bigtime.ru/images/product_images/popup_images/inln/13/66/151646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Ловозерский район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51309"/>
            <a:ext cx="8964488" cy="4237931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6000" b="1" dirty="0">
                <a:solidFill>
                  <a:srgbClr val="C00000"/>
                </a:solidFill>
                <a:latin typeface="Times New Roman"/>
                <a:ea typeface="Times New Roman"/>
              </a:rPr>
              <a:t>Итоги государственной итоговой аттестации  обучающихся общеобразовательных учреждений Ловозерского района </a:t>
            </a:r>
            <a:endParaRPr lang="ru-RU" sz="5400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6000" b="1" dirty="0">
                <a:solidFill>
                  <a:srgbClr val="C00000"/>
                </a:solidFill>
                <a:latin typeface="Times New Roman"/>
                <a:ea typeface="Times New Roman"/>
              </a:rPr>
              <a:t> в 2015/2016 учебном году</a:t>
            </a:r>
            <a:endParaRPr lang="ru-RU" sz="5400" dirty="0">
              <a:solidFill>
                <a:srgbClr val="C0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32240" y="6165304"/>
            <a:ext cx="2131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сентября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5645107"/>
            <a:ext cx="38992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по образованию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Ловозерского района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 В.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Бабиченко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70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8891" y="1844824"/>
            <a:ext cx="79035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rgbClr val="C00000"/>
                </a:solidFill>
                <a:latin typeface="Times New Roman"/>
                <a:ea typeface="Calibri"/>
              </a:rPr>
              <a:t>Канева Анна  -  98 баллов 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rgbClr val="C00000"/>
                </a:solidFill>
                <a:latin typeface="Times New Roman"/>
                <a:ea typeface="Calibri"/>
              </a:rPr>
              <a:t>Попов </a:t>
            </a:r>
            <a:r>
              <a:rPr lang="ru-RU" sz="3600" b="1" dirty="0">
                <a:solidFill>
                  <a:srgbClr val="C00000"/>
                </a:solidFill>
                <a:latin typeface="Times New Roman"/>
                <a:ea typeface="Calibri"/>
              </a:rPr>
              <a:t>Виктор – 88 </a:t>
            </a:r>
            <a:r>
              <a:rPr lang="ru-RU" sz="3600" b="1" dirty="0" smtClean="0">
                <a:solidFill>
                  <a:srgbClr val="C00000"/>
                </a:solidFill>
                <a:latin typeface="Times New Roman"/>
                <a:ea typeface="Calibri"/>
              </a:rPr>
              <a:t>баллов 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rgbClr val="C00000"/>
                </a:solidFill>
                <a:latin typeface="Times New Roman"/>
                <a:ea typeface="Calibri"/>
              </a:rPr>
              <a:t>Сотов </a:t>
            </a:r>
            <a:r>
              <a:rPr lang="ru-RU" sz="3600" b="1" dirty="0">
                <a:solidFill>
                  <a:srgbClr val="C00000"/>
                </a:solidFill>
                <a:latin typeface="Times New Roman"/>
                <a:ea typeface="Calibri"/>
              </a:rPr>
              <a:t>Кирилл – </a:t>
            </a:r>
            <a:r>
              <a:rPr lang="ru-RU" sz="3600" b="1" dirty="0" smtClean="0">
                <a:solidFill>
                  <a:srgbClr val="C00000"/>
                </a:solidFill>
                <a:latin typeface="Times New Roman"/>
                <a:ea typeface="Calibri"/>
              </a:rPr>
              <a:t>83</a:t>
            </a:r>
            <a:r>
              <a:rPr lang="ru-RU" sz="3600" b="1" dirty="0">
                <a:solidFill>
                  <a:srgbClr val="C00000"/>
                </a:solidFill>
                <a:latin typeface="Times New Roman"/>
                <a:ea typeface="Calibri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Times New Roman"/>
                <a:ea typeface="Calibri"/>
              </a:rPr>
              <a:t>балла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rgbClr val="C00000"/>
                </a:solidFill>
                <a:latin typeface="Times New Roman"/>
                <a:ea typeface="Calibri"/>
              </a:rPr>
              <a:t>Житомирская </a:t>
            </a:r>
            <a:r>
              <a:rPr lang="ru-RU" sz="3600" b="1" dirty="0">
                <a:solidFill>
                  <a:srgbClr val="C00000"/>
                </a:solidFill>
                <a:latin typeface="Times New Roman"/>
                <a:ea typeface="Calibri"/>
              </a:rPr>
              <a:t>Дарья – 81 </a:t>
            </a:r>
            <a:r>
              <a:rPr lang="ru-RU" sz="3600" b="1" dirty="0" smtClean="0">
                <a:solidFill>
                  <a:srgbClr val="C00000"/>
                </a:solidFill>
                <a:latin typeface="Times New Roman"/>
                <a:ea typeface="Calibri"/>
              </a:rPr>
              <a:t>балл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1358" y="116632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srgbClr val="0070C0"/>
                </a:solidFill>
                <a:latin typeface="Times New Roman"/>
                <a:ea typeface="Calibri"/>
              </a:rPr>
              <a:t>Высокие </a:t>
            </a:r>
            <a:r>
              <a:rPr lang="ru-RU" sz="3600" b="1" dirty="0" smtClean="0">
                <a:solidFill>
                  <a:srgbClr val="0070C0"/>
                </a:solidFill>
                <a:latin typeface="Times New Roman"/>
                <a:ea typeface="Calibri"/>
              </a:rPr>
              <a:t>результаты</a:t>
            </a:r>
          </a:p>
          <a:p>
            <a:pPr lvl="0" algn="ctr"/>
            <a:r>
              <a:rPr lang="ru-RU" sz="3600" b="1" dirty="0" smtClean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sz="3600" b="1" dirty="0">
                <a:solidFill>
                  <a:srgbClr val="0070C0"/>
                </a:solidFill>
                <a:latin typeface="Times New Roman"/>
                <a:ea typeface="Calibri"/>
              </a:rPr>
              <a:t>по русскому </a:t>
            </a:r>
            <a:r>
              <a:rPr lang="ru-RU" sz="3600" b="1" dirty="0" smtClean="0">
                <a:solidFill>
                  <a:srgbClr val="0070C0"/>
                </a:solidFill>
                <a:latin typeface="Times New Roman"/>
                <a:ea typeface="Calibri"/>
              </a:rPr>
              <a:t>языку</a:t>
            </a:r>
            <a:endParaRPr lang="ru-RU" sz="3600" b="1" dirty="0">
              <a:solidFill>
                <a:srgbClr val="0070C0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888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2339975" y="333375"/>
            <a:ext cx="4664075" cy="935038"/>
          </a:xfrm>
        </p:spPr>
        <p:txBody>
          <a:bodyPr>
            <a:normAutofit fontScale="90000"/>
          </a:bodyPr>
          <a:lstStyle/>
          <a:p>
            <a:r>
              <a:rPr lang="ru-RU" altLang="ru-RU" sz="4400" b="1" dirty="0" smtClean="0">
                <a:solidFill>
                  <a:srgbClr val="0070C0"/>
                </a:solidFill>
                <a:latin typeface="Times New Roman" pitchFamily="16" charset="0"/>
                <a:cs typeface="Times New Roman" pitchFamily="16" charset="0"/>
              </a:rPr>
              <a:t>МАТЕМАТИКА (базовая)</a:t>
            </a:r>
            <a:endParaRPr lang="ru-RU" altLang="ru-RU" dirty="0" smtClean="0">
              <a:solidFill>
                <a:srgbClr val="0070C0"/>
              </a:solidFill>
            </a:endParaRPr>
          </a:p>
        </p:txBody>
      </p:sp>
      <p:sp>
        <p:nvSpPr>
          <p:cNvPr id="10244" name="Прямоугольник 3"/>
          <p:cNvSpPr>
            <a:spLocks noChangeArrowheads="1"/>
          </p:cNvSpPr>
          <p:nvPr/>
        </p:nvSpPr>
        <p:spPr bwMode="auto">
          <a:xfrm>
            <a:off x="2771775" y="5451475"/>
            <a:ext cx="28797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4000" b="1" dirty="0">
                <a:latin typeface="Times New Roman" pitchFamily="16" charset="0"/>
                <a:cs typeface="Times New Roman" pitchFamily="16" charset="0"/>
              </a:rPr>
              <a:t>+ </a:t>
            </a:r>
            <a:r>
              <a:rPr lang="ru-RU" altLang="ru-RU" sz="4000" b="1" dirty="0" smtClean="0">
                <a:latin typeface="Times New Roman" pitchFamily="16" charset="0"/>
                <a:cs typeface="Times New Roman" pitchFamily="16" charset="0"/>
              </a:rPr>
              <a:t>0,45 </a:t>
            </a:r>
            <a:endParaRPr lang="ru-RU" altLang="ru-RU" sz="4000" b="1" dirty="0"/>
          </a:p>
        </p:txBody>
      </p:sp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404664"/>
            <a:ext cx="1728404" cy="1932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2515556"/>
              </p:ext>
            </p:extLst>
          </p:nvPr>
        </p:nvGraphicFramePr>
        <p:xfrm>
          <a:off x="971600" y="1556793"/>
          <a:ext cx="7056784" cy="3894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1728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627784" y="2060848"/>
            <a:ext cx="3744416" cy="4536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134" y="404664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altLang="ru-RU" sz="4000" b="1" dirty="0">
                <a:solidFill>
                  <a:srgbClr val="0070C0"/>
                </a:solidFill>
                <a:latin typeface="Times New Roman" pitchFamily="16" charset="0"/>
                <a:cs typeface="Times New Roman" pitchFamily="16" charset="0"/>
              </a:rPr>
              <a:t>МАТЕМАТИКА </a:t>
            </a:r>
            <a:r>
              <a:rPr lang="ru-RU" altLang="ru-RU" sz="4000" b="1" dirty="0" smtClean="0">
                <a:solidFill>
                  <a:srgbClr val="0070C0"/>
                </a:solidFill>
                <a:latin typeface="Times New Roman" pitchFamily="16" charset="0"/>
                <a:cs typeface="Times New Roman" pitchFamily="16" charset="0"/>
              </a:rPr>
              <a:t/>
            </a:r>
            <a:br>
              <a:rPr lang="ru-RU" altLang="ru-RU" sz="4000" b="1" dirty="0" smtClean="0">
                <a:solidFill>
                  <a:srgbClr val="0070C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altLang="ru-RU" sz="4000" b="1" dirty="0" smtClean="0">
                <a:solidFill>
                  <a:srgbClr val="0070C0"/>
                </a:solidFill>
                <a:latin typeface="Times New Roman" pitchFamily="16" charset="0"/>
                <a:cs typeface="Times New Roman" pitchFamily="16" charset="0"/>
              </a:rPr>
              <a:t>(профильного уровня)</a:t>
            </a:r>
            <a:br>
              <a:rPr lang="ru-RU" altLang="ru-RU" sz="4000" b="1" dirty="0" smtClean="0">
                <a:solidFill>
                  <a:srgbClr val="0070C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altLang="ru-RU" sz="4000" b="1" dirty="0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25 выпускников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2456892"/>
            <a:ext cx="2160240" cy="374441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чеников</a:t>
            </a:r>
          </a:p>
          <a:p>
            <a:pPr marL="0" indent="0" algn="ctr">
              <a:buNone/>
            </a:pPr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(профильное  обучение)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редний балл - 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41,47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(выше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10,84 б.)</a:t>
            </a:r>
          </a:p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44208" y="2564904"/>
            <a:ext cx="2242592" cy="356125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43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чеников</a:t>
            </a:r>
          </a:p>
          <a:p>
            <a:pPr marL="0" indent="0" algn="ctr">
              <a:buNone/>
            </a:pPr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(базовый</a:t>
            </a:r>
          </a:p>
          <a:p>
            <a:pPr marL="0" indent="0" algn="ctr">
              <a:buNone/>
            </a:pPr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уровень)</a:t>
            </a:r>
          </a:p>
          <a:p>
            <a:pPr marL="0" lvl="0" indent="0" algn="ctr">
              <a:buNone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балл - </a:t>
            </a:r>
          </a:p>
          <a:p>
            <a:pPr marL="0" lvl="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30,63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34857" y="2204864"/>
            <a:ext cx="247215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</a:t>
            </a:r>
          </a:p>
          <a:p>
            <a:pPr algn="ctr"/>
            <a:r>
              <a:rPr lang="ru-RU" sz="2800" b="1" cap="none" spc="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балл </a:t>
            </a:r>
          </a:p>
          <a:p>
            <a:pPr algn="ctr"/>
            <a:r>
              <a:rPr lang="ru-RU" sz="2800" b="1" cap="none" spc="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району - </a:t>
            </a:r>
            <a:r>
              <a:rPr lang="ru-RU" sz="28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endParaRPr lang="ru-RU" sz="2800" b="1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8080632"/>
              </p:ext>
            </p:extLst>
          </p:nvPr>
        </p:nvGraphicFramePr>
        <p:xfrm>
          <a:off x="2771800" y="3573016"/>
          <a:ext cx="352839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578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трелка вверх 9"/>
          <p:cNvSpPr/>
          <p:nvPr/>
        </p:nvSpPr>
        <p:spPr>
          <a:xfrm>
            <a:off x="2339925" y="3645024"/>
            <a:ext cx="1584176" cy="2664295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196752"/>
            <a:ext cx="4244280" cy="5328592"/>
          </a:xfrm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Обществознание</a:t>
            </a: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давали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41% выпускников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1196752"/>
            <a:ext cx="4248472" cy="5328592"/>
          </a:xfrm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900" b="1" dirty="0" smtClean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История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давали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32,6% выпускников</a:t>
            </a:r>
          </a:p>
          <a:p>
            <a:pPr marL="0" indent="0" algn="ctr">
              <a:buNone/>
            </a:pP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+ 1,34 б.</a:t>
            </a:r>
            <a:endParaRPr lang="ru-RU" dirty="0"/>
          </a:p>
        </p:txBody>
      </p:sp>
      <p:sp>
        <p:nvSpPr>
          <p:cNvPr id="6" name="Стрелка вверх 5"/>
          <p:cNvSpPr/>
          <p:nvPr/>
        </p:nvSpPr>
        <p:spPr>
          <a:xfrm>
            <a:off x="467543" y="4309866"/>
            <a:ext cx="1584176" cy="1999453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96600" y="3494259"/>
            <a:ext cx="16498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2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5,56 б.</a:t>
            </a:r>
            <a:endParaRPr lang="ru-RU" sz="32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8226" y="4674340"/>
            <a:ext cx="9028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endParaRPr lang="ru-RU" sz="28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34247" y="4048256"/>
            <a:ext cx="9028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endParaRPr lang="ru-RU" sz="28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верх 10"/>
          <p:cNvSpPr/>
          <p:nvPr/>
        </p:nvSpPr>
        <p:spPr>
          <a:xfrm>
            <a:off x="5004048" y="4309865"/>
            <a:ext cx="1584176" cy="1999453"/>
          </a:xfrm>
          <a:prstGeom prst="upArrow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 вверх 11"/>
          <p:cNvSpPr/>
          <p:nvPr/>
        </p:nvSpPr>
        <p:spPr>
          <a:xfrm>
            <a:off x="6948264" y="3933056"/>
            <a:ext cx="1584176" cy="2376263"/>
          </a:xfrm>
          <a:prstGeom prst="upArrow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344730" y="4680761"/>
            <a:ext cx="9028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endParaRPr lang="ru-RU" sz="28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288946" y="4309865"/>
            <a:ext cx="9028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endParaRPr lang="ru-RU" sz="28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7543" y="188640"/>
            <a:ext cx="81640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 ПО  ВЫБОРУ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14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трелка вверх 9"/>
          <p:cNvSpPr/>
          <p:nvPr/>
        </p:nvSpPr>
        <p:spPr>
          <a:xfrm>
            <a:off x="2339925" y="3429000"/>
            <a:ext cx="1584176" cy="2880319"/>
          </a:xfrm>
          <a:prstGeom prst="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196752"/>
            <a:ext cx="4244280" cy="5328592"/>
          </a:xfrm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Биология</a:t>
            </a: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1196752"/>
            <a:ext cx="4248472" cy="5328592"/>
          </a:xfrm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1000" b="1" dirty="0" smtClean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География</a:t>
            </a:r>
          </a:p>
          <a:p>
            <a:pPr marL="0" indent="0" algn="ctr">
              <a:buNone/>
            </a:pP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 3  балла</a:t>
            </a:r>
            <a:endParaRPr lang="ru-RU" sz="3600" dirty="0"/>
          </a:p>
        </p:txBody>
      </p:sp>
      <p:sp>
        <p:nvSpPr>
          <p:cNvPr id="6" name="Стрелка вверх 5"/>
          <p:cNvSpPr/>
          <p:nvPr/>
        </p:nvSpPr>
        <p:spPr>
          <a:xfrm>
            <a:off x="467543" y="4309866"/>
            <a:ext cx="1584176" cy="1999453"/>
          </a:xfrm>
          <a:prstGeom prst="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89154" y="2420888"/>
            <a:ext cx="212513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+ 4 балла</a:t>
            </a:r>
            <a:endParaRPr lang="ru-RU" sz="3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8226" y="4674340"/>
            <a:ext cx="9028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endParaRPr lang="ru-RU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80607" y="3814445"/>
            <a:ext cx="9028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endParaRPr lang="ru-RU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верх 10"/>
          <p:cNvSpPr/>
          <p:nvPr/>
        </p:nvSpPr>
        <p:spPr>
          <a:xfrm>
            <a:off x="5004048" y="4309865"/>
            <a:ext cx="1584176" cy="1999453"/>
          </a:xfrm>
          <a:prstGeom prst="up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Стрелка вверх 11"/>
          <p:cNvSpPr/>
          <p:nvPr/>
        </p:nvSpPr>
        <p:spPr>
          <a:xfrm>
            <a:off x="6948264" y="3429000"/>
            <a:ext cx="1584176" cy="2880319"/>
          </a:xfrm>
          <a:prstGeom prst="up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44730" y="4680761"/>
            <a:ext cx="9028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endParaRPr lang="ru-RU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288946" y="4309865"/>
            <a:ext cx="9028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endParaRPr lang="ru-RU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3010" y="188640"/>
            <a:ext cx="73594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 ПО ВЫБОРУ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76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  2016</a:t>
            </a:r>
            <a:endParaRPr lang="ru-RU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       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Из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46 выпускников 11-х классов </a:t>
            </a:r>
            <a:endParaRPr lang="ru-RU" b="1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4921181"/>
              </p:ext>
            </p:extLst>
          </p:nvPr>
        </p:nvGraphicFramePr>
        <p:xfrm>
          <a:off x="539552" y="2057400"/>
          <a:ext cx="8352928" cy="425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6873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456943" y="3212976"/>
            <a:ext cx="3435537" cy="30243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60648"/>
            <a:ext cx="5472608" cy="79695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0070C0"/>
                </a:solidFill>
                <a:latin typeface="Times New Roman"/>
                <a:ea typeface="Times New Roman"/>
              </a:rPr>
              <a:t>ГИА в 9-х  классах</a:t>
            </a:r>
            <a:endParaRPr lang="ru-RU" sz="4000" dirty="0">
              <a:solidFill>
                <a:srgbClr val="0070C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6944" y="3212976"/>
            <a:ext cx="3435536" cy="3024336"/>
          </a:xfrm>
          <a:ln>
            <a:solidFill>
              <a:srgbClr val="0070C0"/>
            </a:solidFill>
          </a:ln>
        </p:spPr>
        <p:txBody>
          <a:bodyPr>
            <a:normAutofit fontScale="25000" lnSpcReduction="20000"/>
          </a:bodyPr>
          <a:lstStyle/>
          <a:p>
            <a:pPr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96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сдавали </a:t>
            </a:r>
          </a:p>
          <a:p>
            <a:pPr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96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основной </a:t>
            </a:r>
            <a:r>
              <a:rPr lang="ru-RU" sz="9600" b="1" dirty="0">
                <a:solidFill>
                  <a:srgbClr val="002060"/>
                </a:solidFill>
                <a:latin typeface="Times New Roman"/>
                <a:ea typeface="Times New Roman"/>
              </a:rPr>
              <a:t>государственный экзамен </a:t>
            </a:r>
            <a:endParaRPr lang="ru-RU" sz="9600" b="1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4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99  учеников</a:t>
            </a:r>
            <a:endParaRPr lang="ru-RU" sz="14400" b="1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4156512"/>
              </p:ext>
            </p:extLst>
          </p:nvPr>
        </p:nvGraphicFramePr>
        <p:xfrm>
          <a:off x="395536" y="1340768"/>
          <a:ext cx="525658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456943" y="1628800"/>
            <a:ext cx="367240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  109  выпускников </a:t>
            </a:r>
            <a:endParaRPr lang="ru-RU" sz="3600" b="1" cap="none" spc="0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015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6833045"/>
              </p:ext>
            </p:extLst>
          </p:nvPr>
        </p:nvGraphicFramePr>
        <p:xfrm>
          <a:off x="467544" y="1196752"/>
          <a:ext cx="8424936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9512" y="116632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rgbClr val="0070C0"/>
                </a:solidFill>
                <a:latin typeface="Times New Roman"/>
                <a:ea typeface="Calibri"/>
              </a:rPr>
              <a:t>Результаты основного государственного экзамена в 9-х классах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9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303646"/>
            <a:ext cx="4824305" cy="821098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  -  2017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6" descr="http://34355.ru/files/g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39"/>
            <a:ext cx="1656415" cy="115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97880" y="908720"/>
            <a:ext cx="8568952" cy="6089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Химия, физика, биология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Из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КИМ этих предметов исключены задания с выбором одного 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ответа. </a:t>
            </a: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Биология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Увеличена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продолжительность работы на 30 мин., включены новые типы заданий. </a:t>
            </a:r>
            <a:endParaRPr lang="ru-RU" sz="24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На 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сайте ФИПИ уже размещены демоверсии 2017 года </a:t>
            </a:r>
            <a:endParaRPr lang="ru-RU" sz="2400" b="1" dirty="0" smtClean="0">
              <a:latin typeface="Times New Roman"/>
              <a:ea typeface="Calibri"/>
              <a:cs typeface="Times New Roman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по 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всем </a:t>
            </a: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предметам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.</a:t>
            </a:r>
            <a:endParaRPr lang="ru-RU" sz="2400" b="1" dirty="0" smtClean="0">
              <a:latin typeface="Times New Roman"/>
              <a:ea typeface="Calibri"/>
              <a:cs typeface="Times New Roman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О</a:t>
            </a: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ткрытый 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банк заданий пополнился заданиями реальных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КИМов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 прошедшей экзаменационной сессии. </a:t>
            </a:r>
            <a:endParaRPr lang="ru-RU" sz="2400" b="1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6000" b="1" u="sng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3"/>
              </a:rPr>
              <a:t>http</a:t>
            </a:r>
            <a:r>
              <a:rPr lang="ru-RU" sz="6000" b="1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3"/>
              </a:rPr>
              <a:t>://fipi.ru/</a:t>
            </a:r>
            <a:r>
              <a:rPr lang="ru-RU" sz="6000" b="1" dirty="0">
                <a:latin typeface="Times New Roman"/>
                <a:ea typeface="Calibri"/>
                <a:cs typeface="Times New Roman"/>
              </a:rPr>
              <a:t> </a:t>
            </a:r>
            <a:endParaRPr lang="ru-RU" sz="6000" b="1" dirty="0">
              <a:ea typeface="Calibri"/>
              <a:cs typeface="Times New Roman"/>
            </a:endParaRPr>
          </a:p>
          <a:p>
            <a:pPr algn="just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76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200800" cy="58092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 численности обучающихся</a:t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 школах района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27784" y="238797"/>
            <a:ext cx="43751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 образование</a:t>
            </a:r>
            <a:endParaRPr lang="ru-RU" sz="3600" dirty="0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279430"/>
              </p:ext>
            </p:extLst>
          </p:nvPr>
        </p:nvGraphicFramePr>
        <p:xfrm>
          <a:off x="323528" y="1916832"/>
          <a:ext cx="403244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0511836"/>
              </p:ext>
            </p:extLst>
          </p:nvPr>
        </p:nvGraphicFramePr>
        <p:xfrm>
          <a:off x="683568" y="1988840"/>
          <a:ext cx="8222131" cy="4380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6281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/>
                <a:ea typeface="Calibri"/>
              </a:rPr>
              <a:t>В Ловозерском  районе два  пункта </a:t>
            </a:r>
            <a:r>
              <a:rPr lang="ru-RU" sz="3200" b="1" dirty="0">
                <a:solidFill>
                  <a:srgbClr val="C00000"/>
                </a:solidFill>
                <a:latin typeface="Times New Roman"/>
                <a:ea typeface="Calibri"/>
              </a:rPr>
              <a:t>проведения </a:t>
            </a:r>
            <a:r>
              <a:rPr lang="ru-RU" sz="3200" b="1" dirty="0" smtClean="0">
                <a:solidFill>
                  <a:srgbClr val="C00000"/>
                </a:solidFill>
                <a:latin typeface="Times New Roman"/>
                <a:ea typeface="Calibri"/>
              </a:rPr>
              <a:t>экзаменов  (ППЭ)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2" name="Объект 11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4320480" cy="2817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827584" y="5157192"/>
            <a:ext cx="313515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2060"/>
                </a:solidFill>
                <a:latin typeface="Times New Roman"/>
                <a:ea typeface="Calibri"/>
              </a:rPr>
              <a:t>Краснощельская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Calibri"/>
              </a:rPr>
              <a:t> 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Calibri"/>
              </a:rPr>
              <a:t>СОШ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32040" y="5176875"/>
            <a:ext cx="327205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2060"/>
                </a:solidFill>
                <a:latin typeface="Times New Roman"/>
                <a:ea typeface="Calibri"/>
              </a:rPr>
              <a:t>Ревдская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/>
                <a:ea typeface="Calibri"/>
              </a:rPr>
              <a:t>СОШ </a:t>
            </a:r>
            <a:endParaRPr lang="ru-RU" sz="2800" b="1" dirty="0" smtClean="0">
              <a:solidFill>
                <a:srgbClr val="002060"/>
              </a:solidFill>
              <a:latin typeface="Times New Roman"/>
              <a:ea typeface="Calibri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Calibri"/>
              </a:rPr>
              <a:t>им</a:t>
            </a:r>
            <a:r>
              <a:rPr lang="ru-RU" sz="2800" b="1" dirty="0">
                <a:solidFill>
                  <a:srgbClr val="002060"/>
                </a:solidFill>
                <a:latin typeface="Times New Roman"/>
                <a:ea typeface="Calibri"/>
              </a:rPr>
              <a:t>. В. С. Воронина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жека\Desktop\_DSC82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013" y="2132856"/>
            <a:ext cx="4460317" cy="28177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09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lagol-info.com/thumb/339/258/1/img/news/10000/9675/967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63" y="404664"/>
            <a:ext cx="8852718" cy="6129972"/>
          </a:xfrm>
          <a:prstGeom prst="ellipse">
            <a:avLst/>
          </a:prstGeom>
          <a:ln w="63500" cap="rnd">
            <a:solidFill>
              <a:schemeClr val="tx2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026493" y="2830206"/>
            <a:ext cx="540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 за внимание!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62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mtdata.ru/u17/photo82D6/20739069501-0/bi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36656"/>
            <a:ext cx="2666977" cy="21087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Новая  процедура проведения ЕГЭ 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Принтер A4 HP LaserJet Pro P1102W RU (Принтер A4, 1200x1200 dpi, USB, WI-FI) - CE658A#ACB">
            <a:hlinkClick r:id="rId3" tooltip="Принтер A4 HP LaserJet Pro P1102W RU (Принтер A4, 1200x1200 dpi, USB, WI-FI) - CE658A#ACB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700808"/>
            <a:ext cx="2232248" cy="16051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ediasubs.ru/group/uploads/ka/kak-zachem-i-pochemu/image/1411763712-114733-315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158" y="2392716"/>
            <a:ext cx="2316517" cy="1853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62798" y="3319323"/>
            <a:ext cx="2264987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Печать КИМ </a:t>
            </a:r>
          </a:p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 </a:t>
            </a:r>
          </a:p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 </a:t>
            </a:r>
          </a:p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учениками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Выгнутая вверх стрелка 7"/>
          <p:cNvSpPr/>
          <p:nvPr/>
        </p:nvSpPr>
        <p:spPr>
          <a:xfrm rot="1365953">
            <a:off x="1839512" y="1351869"/>
            <a:ext cx="2677347" cy="1126881"/>
          </a:xfrm>
          <a:prstGeom prst="curvedDownArrow">
            <a:avLst>
              <a:gd name="adj1" fmla="val 18386"/>
              <a:gd name="adj2" fmla="val 53386"/>
              <a:gd name="adj3" fmla="val 25000"/>
            </a:avLst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14744" y="4453662"/>
            <a:ext cx="2645340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Сканирование </a:t>
            </a:r>
          </a:p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бланков </a:t>
            </a:r>
          </a:p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ответами </a:t>
            </a:r>
          </a:p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учеников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16302" y="3319323"/>
            <a:ext cx="3201197" cy="31085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Отправка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отсканированных 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бланков</a:t>
            </a:r>
          </a:p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РЦОИ</a:t>
            </a:r>
          </a:p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осредством</a:t>
            </a:r>
          </a:p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ети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</a:t>
            </a:r>
            <a:endParaRPr lang="ru-RU" sz="2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Выгнутая вверх стрелка 14"/>
          <p:cNvSpPr/>
          <p:nvPr/>
        </p:nvSpPr>
        <p:spPr>
          <a:xfrm rot="21065475">
            <a:off x="4401203" y="962486"/>
            <a:ext cx="3647912" cy="1497019"/>
          </a:xfrm>
          <a:prstGeom prst="curvedDownArrow">
            <a:avLst>
              <a:gd name="adj1" fmla="val 18386"/>
              <a:gd name="adj2" fmla="val 53386"/>
              <a:gd name="adj3" fmla="val 25000"/>
            </a:avLst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6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  2016 года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2676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500" b="1" dirty="0">
                <a:solidFill>
                  <a:srgbClr val="C00000"/>
                </a:solidFill>
                <a:latin typeface="Times New Roman"/>
                <a:ea typeface="Calibri"/>
              </a:rPr>
              <a:t>11 </a:t>
            </a:r>
            <a:r>
              <a:rPr lang="ru-RU" sz="3500" b="1" dirty="0" smtClean="0">
                <a:solidFill>
                  <a:srgbClr val="C00000"/>
                </a:solidFill>
                <a:latin typeface="Times New Roman"/>
                <a:ea typeface="Calibri"/>
              </a:rPr>
              <a:t>класс</a:t>
            </a:r>
            <a:endParaRPr lang="ru-RU" sz="3500" b="1" dirty="0">
              <a:solidFill>
                <a:srgbClr val="C00000"/>
              </a:solidFill>
              <a:latin typeface="Times New Roman"/>
              <a:ea typeface="Calibri"/>
            </a:endParaRPr>
          </a:p>
          <a:p>
            <a:pPr marL="0" indent="0" algn="ctr">
              <a:buNone/>
            </a:pPr>
            <a:r>
              <a:rPr lang="ru-RU" sz="6000" b="1" dirty="0" smtClean="0">
                <a:solidFill>
                  <a:srgbClr val="002060"/>
                </a:solidFill>
                <a:latin typeface="Times New Roman"/>
                <a:ea typeface="Calibri"/>
              </a:rPr>
              <a:t>46</a:t>
            </a:r>
          </a:p>
          <a:p>
            <a:pPr marL="0" indent="0" algn="ctr">
              <a:buNone/>
            </a:pPr>
            <a:r>
              <a:rPr lang="ru-RU" sz="3500" b="1" dirty="0" smtClean="0">
                <a:solidFill>
                  <a:srgbClr val="C00000"/>
                </a:solidFill>
                <a:latin typeface="Times New Roman"/>
                <a:ea typeface="Calibri"/>
              </a:rPr>
              <a:t> </a:t>
            </a:r>
            <a:r>
              <a:rPr lang="ru-RU" sz="3500" b="1" dirty="0">
                <a:solidFill>
                  <a:srgbClr val="C00000"/>
                </a:solidFill>
                <a:latin typeface="Times New Roman"/>
                <a:ea typeface="Calibri"/>
              </a:rPr>
              <a:t>выпускников </a:t>
            </a:r>
            <a:endParaRPr lang="ru-RU" sz="3500" b="1" dirty="0" smtClean="0">
              <a:solidFill>
                <a:srgbClr val="C00000"/>
              </a:solidFill>
              <a:latin typeface="Times New Roman"/>
              <a:ea typeface="Calibri"/>
            </a:endParaRPr>
          </a:p>
          <a:p>
            <a:pPr marL="0" indent="0" algn="ctr">
              <a:buNone/>
            </a:pPr>
            <a:r>
              <a:rPr lang="ru-RU" sz="3200" b="1" dirty="0" smtClean="0">
                <a:latin typeface="Times New Roman"/>
                <a:ea typeface="Calibri"/>
              </a:rPr>
              <a:t>31</a:t>
            </a:r>
            <a:r>
              <a:rPr lang="ru-RU" dirty="0" smtClean="0">
                <a:latin typeface="Times New Roman"/>
                <a:ea typeface="Calibri"/>
              </a:rPr>
              <a:t> </a:t>
            </a:r>
            <a:r>
              <a:rPr lang="ru-RU" dirty="0">
                <a:latin typeface="Times New Roman"/>
                <a:ea typeface="Calibri"/>
              </a:rPr>
              <a:t>– </a:t>
            </a:r>
            <a:r>
              <a:rPr lang="ru-RU" dirty="0" smtClean="0">
                <a:latin typeface="Times New Roman"/>
                <a:ea typeface="Calibri"/>
              </a:rPr>
              <a:t>РСОШ</a:t>
            </a:r>
          </a:p>
          <a:p>
            <a:pPr marL="0" indent="0" algn="ctr">
              <a:buNone/>
            </a:pPr>
            <a:r>
              <a:rPr lang="ru-RU" sz="3200" b="1" dirty="0" smtClean="0">
                <a:latin typeface="Times New Roman"/>
                <a:ea typeface="Calibri"/>
              </a:rPr>
              <a:t>13</a:t>
            </a:r>
            <a:r>
              <a:rPr lang="ru-RU" dirty="0" smtClean="0">
                <a:latin typeface="Times New Roman"/>
                <a:ea typeface="Calibri"/>
              </a:rPr>
              <a:t> </a:t>
            </a:r>
            <a:r>
              <a:rPr lang="ru-RU" dirty="0">
                <a:latin typeface="Times New Roman"/>
                <a:ea typeface="Calibri"/>
              </a:rPr>
              <a:t>– </a:t>
            </a:r>
            <a:r>
              <a:rPr lang="ru-RU" dirty="0" smtClean="0">
                <a:latin typeface="Times New Roman"/>
                <a:ea typeface="Calibri"/>
              </a:rPr>
              <a:t>ЛСОШ</a:t>
            </a:r>
          </a:p>
          <a:p>
            <a:pPr marL="0" indent="0" algn="ctr">
              <a:buNone/>
            </a:pPr>
            <a:r>
              <a:rPr lang="ru-RU" sz="3200" b="1" dirty="0" smtClean="0">
                <a:latin typeface="Times New Roman"/>
                <a:ea typeface="Calibri"/>
              </a:rPr>
              <a:t>2 </a:t>
            </a:r>
            <a:r>
              <a:rPr lang="ru-RU" dirty="0">
                <a:latin typeface="Times New Roman"/>
                <a:ea typeface="Calibri"/>
              </a:rPr>
              <a:t>– </a:t>
            </a:r>
            <a:r>
              <a:rPr lang="ru-RU" dirty="0" smtClean="0">
                <a:latin typeface="Times New Roman"/>
                <a:ea typeface="Calibri"/>
              </a:rPr>
              <a:t>КСОШ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8064" y="1700808"/>
            <a:ext cx="3539546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500" b="1" dirty="0">
                <a:solidFill>
                  <a:srgbClr val="C00000"/>
                </a:solidFill>
                <a:latin typeface="Times New Roman"/>
                <a:ea typeface="Calibri"/>
              </a:rPr>
              <a:t>9 </a:t>
            </a:r>
            <a:r>
              <a:rPr lang="ru-RU" sz="3500" b="1" dirty="0" smtClean="0">
                <a:solidFill>
                  <a:srgbClr val="C00000"/>
                </a:solidFill>
                <a:latin typeface="Times New Roman"/>
                <a:ea typeface="Calibri"/>
              </a:rPr>
              <a:t>класс</a:t>
            </a:r>
            <a:endParaRPr lang="ru-RU" sz="3500" b="1" dirty="0">
              <a:solidFill>
                <a:srgbClr val="C00000"/>
              </a:solidFill>
              <a:latin typeface="Times New Roman"/>
              <a:ea typeface="Calibri"/>
            </a:endParaRPr>
          </a:p>
          <a:p>
            <a:pPr marL="0" lvl="0" indent="0" algn="ctr">
              <a:buNone/>
            </a:pPr>
            <a:r>
              <a:rPr lang="ru-RU" sz="5400" b="1" dirty="0" smtClean="0">
                <a:solidFill>
                  <a:srgbClr val="002060"/>
                </a:solidFill>
                <a:latin typeface="Times New Roman"/>
                <a:ea typeface="Calibri"/>
              </a:rPr>
              <a:t>109  </a:t>
            </a:r>
          </a:p>
          <a:p>
            <a:pPr marL="0" lvl="0" indent="0" algn="ctr">
              <a:buNone/>
            </a:pPr>
            <a:r>
              <a:rPr lang="ru-RU" sz="3500" b="1" dirty="0" smtClean="0">
                <a:solidFill>
                  <a:srgbClr val="C00000"/>
                </a:solidFill>
                <a:latin typeface="Times New Roman"/>
                <a:ea typeface="Calibri"/>
              </a:rPr>
              <a:t>выпускников 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prstClr val="black"/>
                </a:solidFill>
                <a:latin typeface="Times New Roman"/>
                <a:ea typeface="Calibri"/>
              </a:rPr>
              <a:t>70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</a:rPr>
              <a:t> –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</a:rPr>
              <a:t>РСОШ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prstClr val="black"/>
                </a:solidFill>
                <a:latin typeface="Times New Roman"/>
                <a:ea typeface="Calibri"/>
              </a:rPr>
              <a:t>34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</a:rPr>
              <a:t>– ЛСОШ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prstClr val="black"/>
                </a:solidFill>
                <a:latin typeface="Times New Roman"/>
                <a:ea typeface="Calibri"/>
              </a:rPr>
              <a:t>5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</a:rPr>
              <a:t>–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</a:rPr>
              <a:t>КСОШ</a:t>
            </a:r>
            <a:endParaRPr lang="ru-RU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4098" name="Picture 2" descr="http://time-00-00.ru/wp-content/uploads/2014/06/vosk-zn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276872"/>
            <a:ext cx="1512167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13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851648" cy="93610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Профильное  обучение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052736"/>
            <a:ext cx="7992888" cy="5616624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Химико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–биологический  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Социально-гуманитарный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Информационно-технологический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Физико-математический</a:t>
            </a: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84984"/>
            <a:ext cx="4165611" cy="312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Рисунок 1" descr="Описание: Стихи о учеб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30293"/>
            <a:ext cx="4104456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274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1116013" y="317500"/>
            <a:ext cx="73437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4400" b="1" dirty="0">
                <a:solidFill>
                  <a:srgbClr val="0070C0"/>
                </a:solidFill>
                <a:latin typeface="Times New Roman" pitchFamily="16" charset="0"/>
                <a:cs typeface="Times New Roman" pitchFamily="16" charset="0"/>
              </a:rPr>
              <a:t>КАЧЕСТВО  ОБУЧЕНИЯ</a:t>
            </a:r>
            <a:endParaRPr lang="ru-RU" altLang="ru-RU" sz="44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2636427"/>
              </p:ext>
            </p:extLst>
          </p:nvPr>
        </p:nvGraphicFramePr>
        <p:xfrm>
          <a:off x="395536" y="1779497"/>
          <a:ext cx="4680520" cy="2016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475656" y="1121034"/>
            <a:ext cx="28573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На  «отлично»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65419" y="3999314"/>
            <a:ext cx="38801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На «хорошо» и  «отлично»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31393" y="4725144"/>
            <a:ext cx="4081457" cy="1591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371чел.</a:t>
            </a:r>
          </a:p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41,5</a:t>
            </a:r>
            <a:r>
              <a:rPr lang="ru-RU" sz="40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%</a:t>
            </a:r>
            <a:endParaRPr lang="ru-RU" sz="4000" b="1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pic>
        <p:nvPicPr>
          <p:cNvPr id="3108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1334849"/>
            <a:ext cx="3570858" cy="2374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 descr="C:\Users\жека\Desktop\deti_mail_r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79" y="3886262"/>
            <a:ext cx="4222529" cy="263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61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79928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4400" b="1" dirty="0">
                <a:solidFill>
                  <a:srgbClr val="0070C0"/>
                </a:solidFill>
                <a:latin typeface="Times New Roman" pitchFamily="16" charset="0"/>
                <a:cs typeface="Times New Roman" pitchFamily="16" charset="0"/>
              </a:rPr>
              <a:t>КАЧЕСТВО  ОБУЧЕНИЯ</a:t>
            </a:r>
            <a:endParaRPr lang="ru-RU" altLang="ru-RU" sz="4400" b="1" dirty="0">
              <a:solidFill>
                <a:srgbClr val="0070C0"/>
              </a:solidFill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2855005"/>
              </p:ext>
            </p:extLst>
          </p:nvPr>
        </p:nvGraphicFramePr>
        <p:xfrm>
          <a:off x="467544" y="1412776"/>
          <a:ext cx="813690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762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I:\Для СВеты от Лары\1 (78).jpg"/>
          <p:cNvPicPr>
            <a:picLocks noGrp="1"/>
          </p:cNvPicPr>
          <p:nvPr>
            <p:ph sz="quarter" idx="4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7812" r="9442" b="20677"/>
          <a:stretch/>
        </p:blipFill>
        <p:spPr bwMode="auto">
          <a:xfrm>
            <a:off x="6117598" y="3573016"/>
            <a:ext cx="2815969" cy="30571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900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 descr="I:\Для СВеты от Лары\1 (53).jpg"/>
          <p:cNvPicPr/>
          <p:nvPr/>
        </p:nvPicPr>
        <p:blipFill rotWithShape="1">
          <a:blip r:embed="rId4" cstate="print"/>
          <a:srcRect t="6573" r="12411" b="23024"/>
          <a:stretch/>
        </p:blipFill>
        <p:spPr bwMode="auto">
          <a:xfrm>
            <a:off x="3234780" y="2636912"/>
            <a:ext cx="2682842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900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5" descr="https://pp.vk.me/c624919/v624919363/419fb/5e4TKJd4sk0.jpg"/>
          <p:cNvPicPr/>
          <p:nvPr/>
        </p:nvPicPr>
        <p:blipFill rotWithShape="1">
          <a:blip r:embed="rId5" cstate="print"/>
          <a:srcRect l="6430" t="9866"/>
          <a:stretch/>
        </p:blipFill>
        <p:spPr bwMode="auto">
          <a:xfrm>
            <a:off x="282227" y="1424274"/>
            <a:ext cx="2788281" cy="31568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900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4483836" y="1131888"/>
            <a:ext cx="1847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3200" b="1" cap="none" spc="0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116632"/>
            <a:ext cx="539390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3600" b="1" kern="0" dirty="0" smtClean="0">
                <a:solidFill>
                  <a:schemeClr val="accent1">
                    <a:lumMod val="75000"/>
                  </a:schemeClr>
                </a:solidFill>
                <a:latin typeface="Times New Roman" pitchFamily="16" charset="0"/>
                <a:cs typeface="Times New Roman" pitchFamily="16" charset="0"/>
              </a:rPr>
              <a:t>ЗОЛОТАЯ   МЕДАЛЬ </a:t>
            </a:r>
          </a:p>
          <a:p>
            <a:pPr lvl="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3600" b="1" kern="0" dirty="0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«ЗА  </a:t>
            </a:r>
            <a:r>
              <a:rPr lang="ru-RU" altLang="ru-RU" sz="3600" b="1" kern="0" dirty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ОСОБЫЕ  </a:t>
            </a:r>
            <a:r>
              <a:rPr lang="ru-RU" altLang="ru-RU" sz="3600" b="1" kern="0" dirty="0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УСПЕХИ </a:t>
            </a:r>
          </a:p>
          <a:p>
            <a:pPr lvl="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3600" b="1" kern="0" dirty="0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altLang="ru-RU" sz="3600" b="1" kern="0" dirty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В  УЧЕНИИ»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0600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619250" y="260350"/>
            <a:ext cx="5816600" cy="889000"/>
          </a:xfrm>
        </p:spPr>
        <p:txBody>
          <a:bodyPr/>
          <a:lstStyle/>
          <a:p>
            <a:r>
              <a:rPr lang="ru-RU" altLang="ru-RU" sz="4800" b="1" dirty="0" smtClean="0">
                <a:solidFill>
                  <a:srgbClr val="0070C0"/>
                </a:solidFill>
                <a:latin typeface="Times New Roman" pitchFamily="16" charset="0"/>
                <a:cs typeface="Times New Roman" pitchFamily="16" charset="0"/>
              </a:rPr>
              <a:t>РУССКИЙ  ЯЗЫК</a:t>
            </a:r>
          </a:p>
        </p:txBody>
      </p:sp>
      <p:sp>
        <p:nvSpPr>
          <p:cNvPr id="9220" name="Прямоугольник 3"/>
          <p:cNvSpPr>
            <a:spLocks noChangeArrowheads="1"/>
          </p:cNvSpPr>
          <p:nvPr/>
        </p:nvSpPr>
        <p:spPr bwMode="auto">
          <a:xfrm>
            <a:off x="2637926" y="5229200"/>
            <a:ext cx="149111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4400" b="1" dirty="0">
                <a:latin typeface="Times New Roman" pitchFamily="16" charset="0"/>
                <a:cs typeface="Times New Roman" pitchFamily="16" charset="0"/>
              </a:rPr>
              <a:t>+ 5,7 </a:t>
            </a:r>
            <a:endParaRPr lang="ru-RU" altLang="ru-RU" sz="4400" b="1" dirty="0"/>
          </a:p>
        </p:txBody>
      </p:sp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20688"/>
            <a:ext cx="1393233" cy="1932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7764149"/>
              </p:ext>
            </p:extLst>
          </p:nvPr>
        </p:nvGraphicFramePr>
        <p:xfrm>
          <a:off x="683568" y="1289992"/>
          <a:ext cx="7848872" cy="3747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5220072" y="5252279"/>
            <a:ext cx="177324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4400" b="1" dirty="0">
                <a:latin typeface="Times New Roman" pitchFamily="16" charset="0"/>
                <a:cs typeface="Times New Roman" pitchFamily="16" charset="0"/>
              </a:rPr>
              <a:t>+ </a:t>
            </a:r>
            <a:r>
              <a:rPr lang="ru-RU" altLang="ru-RU" sz="4400" b="1" dirty="0" smtClean="0">
                <a:latin typeface="Times New Roman" pitchFamily="16" charset="0"/>
                <a:cs typeface="Times New Roman" pitchFamily="16" charset="0"/>
              </a:rPr>
              <a:t>2,47 </a:t>
            </a:r>
            <a:endParaRPr lang="ru-RU" alt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64349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5307</TotalTime>
  <Words>378</Words>
  <Application>Microsoft Office PowerPoint</Application>
  <PresentationFormat>Экран (4:3)</PresentationFormat>
  <Paragraphs>154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Ловозерский район </vt:lpstr>
      <vt:lpstr>В Ловозерском  районе два  пункта проведения экзаменов  (ППЭ)</vt:lpstr>
      <vt:lpstr>Новая  процедура проведения ЕГЭ </vt:lpstr>
      <vt:lpstr>Выпускники  2016 года</vt:lpstr>
      <vt:lpstr>Профильное  обучение</vt:lpstr>
      <vt:lpstr>Презентация PowerPoint</vt:lpstr>
      <vt:lpstr>Презентация PowerPoint</vt:lpstr>
      <vt:lpstr>Презентация PowerPoint</vt:lpstr>
      <vt:lpstr>РУССКИЙ  ЯЗЫК</vt:lpstr>
      <vt:lpstr>Презентация PowerPoint</vt:lpstr>
      <vt:lpstr>МАТЕМАТИКА (базовая)</vt:lpstr>
      <vt:lpstr>МАТЕМАТИКА  (профильного уровня) 25 выпускников</vt:lpstr>
      <vt:lpstr> </vt:lpstr>
      <vt:lpstr> </vt:lpstr>
      <vt:lpstr>Выпускники  2016</vt:lpstr>
      <vt:lpstr>ГИА в 9-х  классах</vt:lpstr>
      <vt:lpstr>Презентация PowerPoint</vt:lpstr>
      <vt:lpstr>ЕГЭ  -  2017</vt:lpstr>
      <vt:lpstr>Динамика  численности обучающихся  в  школах района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жека</dc:creator>
  <cp:lastModifiedBy>Отдел образования</cp:lastModifiedBy>
  <cp:revision>280</cp:revision>
  <cp:lastPrinted>2016-09-13T19:51:54Z</cp:lastPrinted>
  <dcterms:created xsi:type="dcterms:W3CDTF">2014-09-25T20:04:16Z</dcterms:created>
  <dcterms:modified xsi:type="dcterms:W3CDTF">2016-09-29T06:49:36Z</dcterms:modified>
</cp:coreProperties>
</file>